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61" r:id="rId4"/>
    <p:sldId id="262" r:id="rId5"/>
    <p:sldId id="265" r:id="rId6"/>
    <p:sldId id="266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4"/>
    <p:restoredTop sz="96229"/>
  </p:normalViewPr>
  <p:slideViewPr>
    <p:cSldViewPr snapToGrid="0">
      <p:cViewPr varScale="1">
        <p:scale>
          <a:sx n="115" d="100"/>
          <a:sy n="115" d="100"/>
        </p:scale>
        <p:origin x="1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6538F-6430-8943-A999-FDB0BBABBA81}" type="datetimeFigureOut">
              <a:rPr lang="en-US" smtClean="0"/>
              <a:t>5/29/26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FB482-E521-9343-A9C2-730631B8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77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FB482-E521-9343-A9C2-730631B80E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A45DA-ACB1-642F-5151-1377805D7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6CB0CD-5828-0393-D7EA-5659D261A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48DA2-03FE-8B0C-89A1-B2F4234B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33E4-8318-9B43-851A-E1CEF951F66F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B0A06-B549-2837-3A41-AF3DBCDDE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AB7CB-BA51-0B9E-FA8C-4867FCE5C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352F-6987-C84D-8FEE-94A452E85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6F0E1-BEBF-D042-D2FA-58028372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CADDC0-012B-A7A3-FF26-81A18347A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30EE5-7B6A-A23A-3BFF-7FE17AAB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33E4-8318-9B43-851A-E1CEF951F66F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FB4F4-7D1E-E845-DEED-C83E8112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17404-7FA2-D0C8-7CA2-32981FAC4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352F-6987-C84D-8FEE-94A452E85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6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B2D4B5-7794-91C4-8CC2-EAB049C77A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5E005C-D812-20EC-48DD-DBE978037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D64C8-9D01-2543-6786-2DE62784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33E4-8318-9B43-851A-E1CEF951F66F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2C8A8-18BE-3AFE-5D8C-8302E5FD5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FB771-5BC2-96BA-383C-589A0B990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352F-6987-C84D-8FEE-94A452E85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62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0D101-6C3A-F641-B220-0C17F4C01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0B320-80B5-DB40-8C66-B07450FD8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6E021-E93E-7746-940B-AA6F43A5D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3930-AAF7-0D44-889A-F64E2579823E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8D30E-4548-7943-8C5B-69DEE9A0A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11272-5D52-1E47-B7E6-0AFC72B66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A3FD-DF7A-3C47-B275-44C45366D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56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6CAE0-2885-6A4C-AE59-D337C1633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D945F-8D5D-CE44-9B03-300260654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C565F-B8DC-3146-8849-14AAA452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3930-AAF7-0D44-889A-F64E2579823E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A93C1-0646-694D-9D18-0BCF44F9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D6CCE-7070-D446-9798-EFEAB97D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A3FD-DF7A-3C47-B275-44C45366D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34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0F505-D62D-E24D-B920-70736D2D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27805-EDEB-3446-AFB9-0685A4CFF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1CEE3-5CB9-D144-AB62-806C57AA6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3930-AAF7-0D44-889A-F64E2579823E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85CE6-D268-6D4D-A92B-CF1C2592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B8E8B-EF08-6546-B409-D47B21A57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A3FD-DF7A-3C47-B275-44C45366D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4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12417-0238-524F-8889-329013867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A25DE-9662-B94C-BF1A-52A439D20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41FB3-6A36-014F-B6B5-70E4EA725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534E5-B0D1-E14F-A131-981B9EEBA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3930-AAF7-0D44-889A-F64E2579823E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1732E-D88B-7140-9DB8-6F4DFE6A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24A69-CADB-C44C-BA47-4A0ACAB7B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A3FD-DF7A-3C47-B275-44C45366D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75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2923B-8806-C249-9D49-A902A569E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ED8BF-00F7-AC48-9DD7-0934CF53C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41323-09C0-7F4B-B2ED-6111EC253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D74DB7-C783-654F-9375-613B409AD4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903EAB-A958-6B48-A700-B6CFDBA501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F1E6B2-A38F-F043-B977-9669C414C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3930-AAF7-0D44-889A-F64E2579823E}" type="datetimeFigureOut">
              <a:rPr lang="en-US" smtClean="0"/>
              <a:t>5/29/26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37AEEE-73F6-2445-8432-F199082D8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59F2F7-DA96-6644-BEFE-52F8AF988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A3FD-DF7A-3C47-B275-44C45366D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87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9F5C7-387A-7742-8476-8D6B09205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1B224-AFBD-6148-B121-E2BAB6BB7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3930-AAF7-0D44-889A-F64E2579823E}" type="datetimeFigureOut">
              <a:rPr lang="en-US" smtClean="0"/>
              <a:t>5/29/26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670765-70FC-EB43-A9EE-F299AAF03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34A34-108F-BC44-87FC-00A265C3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A3FD-DF7A-3C47-B275-44C45366D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28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BA6419-06D0-534C-B16A-4B90B0CF8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3930-AAF7-0D44-889A-F64E2579823E}" type="datetimeFigureOut">
              <a:rPr lang="en-US" smtClean="0"/>
              <a:t>5/29/26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85B1ED-52B1-A54C-B548-320BEA86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6E52A-844A-3E41-A6C6-DE79F3F3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A3FD-DF7A-3C47-B275-44C45366D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41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C613E-68A2-284C-A824-A181A273A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D7CFB-1C71-6C45-9556-9CCDE9342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D5260A-E934-B844-93C6-F0FB3E88F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35061-09F4-CA44-B9F3-5B02AC6DD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3930-AAF7-0D44-889A-F64E2579823E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C0930-3D7A-CF40-B2AE-1EF62C874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C3C4E-459C-7144-A4B5-0C506A97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A3FD-DF7A-3C47-B275-44C45366D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93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2B345-8C0C-EA51-7341-2FBC80BB5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67830-19B6-A865-7A5A-1B8B8DF9E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21F84-8209-8B7B-F3CE-D892505E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33E4-8318-9B43-851A-E1CEF951F66F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AD6BD-74CD-8E5C-4E60-FBF8777F6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C771-22D5-3407-228F-BBBEF511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352F-6987-C84D-8FEE-94A452E85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64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E458E-C367-1344-8BB4-36A2E117B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01324E-4205-E64B-AEB3-2FF7A9134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D868B-43B6-754A-A045-878FDE64B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812D7-14D4-C941-8941-495BA5FF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3930-AAF7-0D44-889A-F64E2579823E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BB0AB-6368-584E-938A-08AEC8309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51CBA-A8B5-E04D-805D-44E41D16B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A3FD-DF7A-3C47-B275-44C45366D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06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3F1B0-C200-2843-9DE0-D52DA164A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0B2533-5FCB-8848-AD68-7779ECBE1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0CC66-94C3-334E-9E4D-667C9B24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3930-AAF7-0D44-889A-F64E2579823E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8B297-0AA1-8D4B-80BB-89051CE39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7105E-6CC8-EB4B-B1DC-83317BC0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A3FD-DF7A-3C47-B275-44C45366D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58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0E3299-A6A5-4F43-A435-D8A1EA9D01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27531F-5F01-EC47-830A-A61BCD83D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BF222-4284-8942-A99D-718E7D51A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3930-AAF7-0D44-889A-F64E2579823E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59575-C8B5-D94E-83D6-14ABB1237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0D009-4479-1E4C-B7B2-618EA0BA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A3FD-DF7A-3C47-B275-44C45366D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51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49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2E553-5DC7-5B10-FE01-6AD4156A7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4FDAC-07CD-83E3-4680-BFB7FD573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3C9EB-FF1E-5B00-0308-D77C528F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33E4-8318-9B43-851A-E1CEF951F66F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C6EE6-33CD-112E-6BE6-85E77D571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5A86D-016F-ECC4-58DC-5F133D3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352F-6987-C84D-8FEE-94A452E85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3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12AAE-5D5A-1DCC-BBF9-5192A106D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A78A7-573E-3406-757F-80A73FB85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BA70A4-A278-8494-29E7-A2CA2B214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E7A29-0828-A10E-68D0-8B39261BA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33E4-8318-9B43-851A-E1CEF951F66F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F8814-3B16-C14B-EF4D-2C88482E1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C1441-4792-01B8-C2A8-00610405F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352F-6987-C84D-8FEE-94A452E85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3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A19F-6B22-BC2A-9F24-B5BB9722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0FAD2-F015-E01F-0F38-DA2391F05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329DD-6B3D-5C51-CD2B-C999C7B07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5C5A81-CD88-01EC-877B-5A84EE17FA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861D8-1186-7541-3F47-8BB87192A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A9F93D-2968-002B-89F0-EE5E91CB1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33E4-8318-9B43-851A-E1CEF951F66F}" type="datetimeFigureOut">
              <a:rPr lang="en-US" smtClean="0"/>
              <a:t>5/29/26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A1EFFF-7CA1-1BB8-41F7-7BBA1B245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14230-DF9E-1444-BD54-A8B505A7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352F-6987-C84D-8FEE-94A452E85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7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0CEC3-73C7-B035-2BF4-813099A8D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A578AC-DDE8-8C4E-61A0-25B7D63BF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33E4-8318-9B43-851A-E1CEF951F66F}" type="datetimeFigureOut">
              <a:rPr lang="en-US" smtClean="0"/>
              <a:t>5/29/26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6CC04-DA1D-350E-2C48-B7AF8DD12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FFCDB-8E05-4D50-CEEE-95827FCC7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352F-6987-C84D-8FEE-94A452E85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1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FA4616-6F1D-6AAC-83E8-32259E234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33E4-8318-9B43-851A-E1CEF951F66F}" type="datetimeFigureOut">
              <a:rPr lang="en-US" smtClean="0"/>
              <a:t>5/29/26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B64ECE-CE57-20D8-B77A-203F12EA4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32A30-6429-0BCD-EAB9-D5C7CFC7B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352F-6987-C84D-8FEE-94A452E85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8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837B7-20E9-9AC7-ADC9-75163E11D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F1684-E8DC-E9B8-4A4C-88D6189EE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E069B-0CF1-F8E1-4502-A2ECD53D0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4DDF3-38FF-6824-C588-208DCE956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33E4-8318-9B43-851A-E1CEF951F66F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8B6F2-147E-D35C-F7C3-4E4893F64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52C7E-795D-D694-4960-FADFA14C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352F-6987-C84D-8FEE-94A452E85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8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BA138-8C40-D168-0DF4-53BCC8645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6E4AB3-56EF-92F5-9701-E3760C8003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7C7AC2-364A-85AC-93E5-70569AD3F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44C26-2EBB-6422-F42A-ED01E2F1D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33E4-8318-9B43-851A-E1CEF951F66F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366FF-207C-EDC0-0C1D-5905666B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77FE4-1270-6DB7-1085-DED78C448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352F-6987-C84D-8FEE-94A452E85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6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0794B3-680C-9945-527A-769B9935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8B03D-FFAB-2266-76B5-959CFE110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AFE07-9F7F-40A1-872E-CCAAB5FA0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CD33E4-8318-9B43-851A-E1CEF951F66F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123A6-8B72-BB0F-18F0-B33C9A0BF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F4FBF-774F-3EAC-2876-68648A2DA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D3352F-6987-C84D-8FEE-94A452E85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4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D9FE3-1F6B-FE42-BE0F-9C0F6B2D1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9D069-E3B8-FA40-9CE7-9533A0096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9EB47-D78E-3A43-9405-C2B2CBA16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3930-AAF7-0D44-889A-F64E2579823E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5DA0B-5535-0F46-8C01-3FD9B7158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061C0-38D1-6542-89FE-E0D886E2F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2A3FD-DF7A-3C47-B275-44C45366D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8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hyperlink" Target="mailto:ITSCayuseHelp@luc.edu" TargetMode="External"/><Relationship Id="rId4" Type="http://schemas.openxmlformats.org/officeDocument/2006/relationships/hyperlink" Target="mailto:ORSCayuseHelp@luc.ed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01669-0E5A-8DB6-D998-C775BA1DB2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Cayuse and where it fits in the “grant/contract cycle”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C201B1-E0A8-2081-B141-4E28B7861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743" y="4095524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/>
              <a:t>From ideation to management</a:t>
            </a:r>
          </a:p>
          <a:p>
            <a:endParaRPr lang="en-US" dirty="0"/>
          </a:p>
          <a:p>
            <a:r>
              <a:rPr lang="en-US" dirty="0"/>
              <a:t>The Office of the Vice Provost for Research</a:t>
            </a:r>
          </a:p>
          <a:p>
            <a:endParaRPr lang="en-US" dirty="0"/>
          </a:p>
        </p:txBody>
      </p:sp>
      <p:pic>
        <p:nvPicPr>
          <p:cNvPr id="11" name="Camera 10">
            <a:extLst>
              <a:ext uri="{FF2B5EF4-FFF2-40B4-BE49-F238E27FC236}">
                <a16:creationId xmlns:a16="http://schemas.microsoft.com/office/drawing/2014/main" id="{55FA46F5-90A7-B27C-960F-BE18B900CBD2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8" name="Audio 7">
            <a:extLst>
              <a:ext uri="{FF2B5EF4-FFF2-40B4-BE49-F238E27FC236}">
                <a16:creationId xmlns:a16="http://schemas.microsoft.com/office/drawing/2014/main" id="{87AB1D0A-5CCF-93C6-52C6-D4D4ACE76C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86"/>
    </mc:Choice>
    <mc:Fallback xmlns="">
      <p:transition spd="slow" advTm="285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609F4-8E25-4016-810E-9D33859FD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77" y="0"/>
            <a:ext cx="10515600" cy="1024643"/>
          </a:xfrm>
        </p:spPr>
        <p:txBody>
          <a:bodyPr/>
          <a:lstStyle/>
          <a:p>
            <a:r>
              <a:rPr lang="en-US" dirty="0"/>
              <a:t>The modules and what they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4926E-D497-E51D-B1E6-3C4574151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8576"/>
            <a:ext cx="10515600" cy="5819424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Sponsored Projects (SP): </a:t>
            </a:r>
          </a:p>
          <a:p>
            <a:pPr lvl="1"/>
            <a:r>
              <a:rPr lang="en-US" dirty="0"/>
              <a:t>serves to replace the Routing Form (HSC) and PTAP (Lakeside – LSC &amp; WTC)</a:t>
            </a:r>
          </a:p>
          <a:p>
            <a:pPr lvl="1"/>
            <a:r>
              <a:rPr lang="en-US" dirty="0"/>
              <a:t>Is where one enters the core information related to the grant (PI and study team, Budget and budget justification, whether the project involves a subaward, compliance requirements, resource needs (e.g., use of hospital resources/data), export control)</a:t>
            </a:r>
          </a:p>
          <a:p>
            <a:r>
              <a:rPr lang="en-US" b="1" dirty="0"/>
              <a:t>Outside Interest (OI):</a:t>
            </a:r>
          </a:p>
          <a:p>
            <a:pPr lvl="1"/>
            <a:r>
              <a:rPr lang="en-US" dirty="0"/>
              <a:t>Serves as the single point of entry to submit disclosure of potential research-related conflict of interest </a:t>
            </a:r>
          </a:p>
          <a:p>
            <a:r>
              <a:rPr lang="en-US" b="1" dirty="0"/>
              <a:t>Human Ethics (HE): </a:t>
            </a:r>
            <a:r>
              <a:rPr lang="en-US" dirty="0"/>
              <a:t>the Institutional Review Board (IRB) module</a:t>
            </a:r>
          </a:p>
          <a:p>
            <a:r>
              <a:rPr lang="en-US" b="1" dirty="0"/>
              <a:t>Animal Oversight (AO): </a:t>
            </a:r>
            <a:r>
              <a:rPr lang="en-US" dirty="0"/>
              <a:t>the Institutional Animal Care and Use Committee (IACUC) module</a:t>
            </a:r>
          </a:p>
          <a:p>
            <a:r>
              <a:rPr lang="en-US" b="1" dirty="0"/>
              <a:t>Hazard Safety (HS): </a:t>
            </a:r>
            <a:r>
              <a:rPr lang="en-US" dirty="0"/>
              <a:t>the Institutional Biosafety Committee (IBC) module</a:t>
            </a:r>
          </a:p>
          <a:p>
            <a:r>
              <a:rPr lang="en-US" b="1" dirty="0"/>
              <a:t>Inventions:</a:t>
            </a:r>
            <a:r>
              <a:rPr lang="en-US" dirty="0"/>
              <a:t> where all agreements will be submitted and Intellectual Property disclosures </a:t>
            </a:r>
          </a:p>
          <a:p>
            <a:pPr lvl="1"/>
            <a:r>
              <a:rPr lang="en-US" dirty="0"/>
              <a:t>The equivalent of the “legal tab” in the Research Channel (HSC)</a:t>
            </a:r>
          </a:p>
          <a:p>
            <a:pPr lvl="1"/>
            <a:r>
              <a:rPr lang="en-US" dirty="0"/>
              <a:t>Used to upload in PTAP (Section C. 2)</a:t>
            </a:r>
          </a:p>
          <a:p>
            <a:r>
              <a:rPr lang="en-US" b="1" dirty="0"/>
              <a:t>Proposal System-to-System (S2S): </a:t>
            </a:r>
          </a:p>
          <a:p>
            <a:pPr lvl="1"/>
            <a:r>
              <a:rPr lang="en-US" dirty="0"/>
              <a:t>The feature of Cayuse that allows for direct submission to those agencies whose grant competitions are in </a:t>
            </a:r>
            <a:r>
              <a:rPr lang="en-US" dirty="0" err="1"/>
              <a:t>Grants.gov</a:t>
            </a:r>
            <a:r>
              <a:rPr lang="en-US" dirty="0"/>
              <a:t> (e.g., NSF, HHS/NIH, DoD, NEA, NEH, EPA, Dept. of Energy, </a:t>
            </a:r>
            <a:r>
              <a:rPr lang="en-US" dirty="0" err="1"/>
              <a:t>DoJ</a:t>
            </a:r>
            <a:r>
              <a:rPr lang="en-US" dirty="0"/>
              <a:t>, USDA, etc., etc.)</a:t>
            </a:r>
          </a:p>
        </p:txBody>
      </p:sp>
      <p:pic>
        <p:nvPicPr>
          <p:cNvPr id="22" name="Audio 21">
            <a:extLst>
              <a:ext uri="{FF2B5EF4-FFF2-40B4-BE49-F238E27FC236}">
                <a16:creationId xmlns:a16="http://schemas.microsoft.com/office/drawing/2014/main" id="{2F165C21-1A80-60AF-0504-660683F7A0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8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800"/>
    </mc:Choice>
    <mc:Fallback xmlns="">
      <p:transition spd="slow" advTm="140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C93A4-5F3D-67AC-3035-B8F9731AE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1926-6F56-DB2C-D55D-85728C209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411" y="1"/>
            <a:ext cx="10515600" cy="11038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life-cycle of grants</a:t>
            </a:r>
            <a:br>
              <a:rPr lang="en-US" dirty="0"/>
            </a:br>
            <a:r>
              <a:rPr lang="en-US" dirty="0"/>
              <a:t>and the research they support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D471CB6-C821-3092-EAC8-0B584E85FE4A}"/>
              </a:ext>
            </a:extLst>
          </p:cNvPr>
          <p:cNvSpPr/>
          <p:nvPr/>
        </p:nvSpPr>
        <p:spPr>
          <a:xfrm>
            <a:off x="6836957" y="3100811"/>
            <a:ext cx="1490088" cy="852053"/>
          </a:xfrm>
          <a:custGeom>
            <a:avLst/>
            <a:gdLst>
              <a:gd name="connsiteX0" fmla="*/ 0 w 1490088"/>
              <a:gd name="connsiteY0" fmla="*/ 0 h 852053"/>
              <a:gd name="connsiteX1" fmla="*/ 1490088 w 1490088"/>
              <a:gd name="connsiteY1" fmla="*/ 0 h 852053"/>
              <a:gd name="connsiteX2" fmla="*/ 1490088 w 1490088"/>
              <a:gd name="connsiteY2" fmla="*/ 852053 h 852053"/>
              <a:gd name="connsiteX3" fmla="*/ 0 w 1490088"/>
              <a:gd name="connsiteY3" fmla="*/ 852053 h 852053"/>
              <a:gd name="connsiteX4" fmla="*/ 0 w 1490088"/>
              <a:gd name="connsiteY4" fmla="*/ 0 h 85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0088" h="852053">
                <a:moveTo>
                  <a:pt x="0" y="0"/>
                </a:moveTo>
                <a:lnTo>
                  <a:pt x="1490088" y="0"/>
                </a:lnTo>
                <a:lnTo>
                  <a:pt x="1490088" y="852053"/>
                </a:lnTo>
                <a:lnTo>
                  <a:pt x="0" y="85205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Grant development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D4815F1-3F7A-3442-09F5-6AEDD232B6C5}"/>
              </a:ext>
            </a:extLst>
          </p:cNvPr>
          <p:cNvSpPr/>
          <p:nvPr/>
        </p:nvSpPr>
        <p:spPr>
          <a:xfrm>
            <a:off x="7957859" y="4147491"/>
            <a:ext cx="1639590" cy="855479"/>
          </a:xfrm>
          <a:custGeom>
            <a:avLst/>
            <a:gdLst>
              <a:gd name="connsiteX0" fmla="*/ 0 w 1639590"/>
              <a:gd name="connsiteY0" fmla="*/ 0 h 855479"/>
              <a:gd name="connsiteX1" fmla="*/ 1639590 w 1639590"/>
              <a:gd name="connsiteY1" fmla="*/ 0 h 855479"/>
              <a:gd name="connsiteX2" fmla="*/ 1639590 w 1639590"/>
              <a:gd name="connsiteY2" fmla="*/ 855479 h 855479"/>
              <a:gd name="connsiteX3" fmla="*/ 0 w 1639590"/>
              <a:gd name="connsiteY3" fmla="*/ 855479 h 855479"/>
              <a:gd name="connsiteX4" fmla="*/ 0 w 1639590"/>
              <a:gd name="connsiteY4" fmla="*/ 0 h 85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9590" h="855479">
                <a:moveTo>
                  <a:pt x="0" y="0"/>
                </a:moveTo>
                <a:lnTo>
                  <a:pt x="1639590" y="0"/>
                </a:lnTo>
                <a:lnTo>
                  <a:pt x="1639590" y="855479"/>
                </a:lnTo>
                <a:lnTo>
                  <a:pt x="0" y="85547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Grant submission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FCC63B6-7FE0-2D6F-6AA1-29B8D7AC20C1}"/>
              </a:ext>
            </a:extLst>
          </p:cNvPr>
          <p:cNvSpPr/>
          <p:nvPr/>
        </p:nvSpPr>
        <p:spPr>
          <a:xfrm>
            <a:off x="6096000" y="5589701"/>
            <a:ext cx="1477367" cy="852053"/>
          </a:xfrm>
          <a:custGeom>
            <a:avLst/>
            <a:gdLst>
              <a:gd name="connsiteX0" fmla="*/ 0 w 1477367"/>
              <a:gd name="connsiteY0" fmla="*/ 0 h 852053"/>
              <a:gd name="connsiteX1" fmla="*/ 1477367 w 1477367"/>
              <a:gd name="connsiteY1" fmla="*/ 0 h 852053"/>
              <a:gd name="connsiteX2" fmla="*/ 1477367 w 1477367"/>
              <a:gd name="connsiteY2" fmla="*/ 852053 h 852053"/>
              <a:gd name="connsiteX3" fmla="*/ 0 w 1477367"/>
              <a:gd name="connsiteY3" fmla="*/ 852053 h 852053"/>
              <a:gd name="connsiteX4" fmla="*/ 0 w 1477367"/>
              <a:gd name="connsiteY4" fmla="*/ 0 h 85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7367" h="852053">
                <a:moveTo>
                  <a:pt x="0" y="0"/>
                </a:moveTo>
                <a:lnTo>
                  <a:pt x="1477367" y="0"/>
                </a:lnTo>
                <a:lnTo>
                  <a:pt x="1477367" y="852053"/>
                </a:lnTo>
                <a:lnTo>
                  <a:pt x="0" y="85205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Summary Statement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C302525-1A89-ECFE-1CDB-D094CF1552E0}"/>
              </a:ext>
            </a:extLst>
          </p:cNvPr>
          <p:cNvSpPr/>
          <p:nvPr/>
        </p:nvSpPr>
        <p:spPr>
          <a:xfrm>
            <a:off x="3559107" y="5197344"/>
            <a:ext cx="1259140" cy="852053"/>
          </a:xfrm>
          <a:custGeom>
            <a:avLst/>
            <a:gdLst>
              <a:gd name="connsiteX0" fmla="*/ 0 w 1827510"/>
              <a:gd name="connsiteY0" fmla="*/ 0 h 852053"/>
              <a:gd name="connsiteX1" fmla="*/ 1827510 w 1827510"/>
              <a:gd name="connsiteY1" fmla="*/ 0 h 852053"/>
              <a:gd name="connsiteX2" fmla="*/ 1827510 w 1827510"/>
              <a:gd name="connsiteY2" fmla="*/ 852053 h 852053"/>
              <a:gd name="connsiteX3" fmla="*/ 0 w 1827510"/>
              <a:gd name="connsiteY3" fmla="*/ 852053 h 852053"/>
              <a:gd name="connsiteX4" fmla="*/ 0 w 1827510"/>
              <a:gd name="connsiteY4" fmla="*/ 0 h 85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510" h="852053">
                <a:moveTo>
                  <a:pt x="0" y="0"/>
                </a:moveTo>
                <a:lnTo>
                  <a:pt x="1827510" y="0"/>
                </a:lnTo>
                <a:lnTo>
                  <a:pt x="1827510" y="852053"/>
                </a:lnTo>
                <a:lnTo>
                  <a:pt x="0" y="85205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 of award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271C432-D23B-A198-1838-5DCDA9B119C3}"/>
              </a:ext>
            </a:extLst>
          </p:cNvPr>
          <p:cNvSpPr/>
          <p:nvPr/>
        </p:nvSpPr>
        <p:spPr>
          <a:xfrm>
            <a:off x="5591739" y="3531081"/>
            <a:ext cx="1063107" cy="852053"/>
          </a:xfrm>
          <a:custGeom>
            <a:avLst/>
            <a:gdLst>
              <a:gd name="connsiteX0" fmla="*/ 0 w 1063107"/>
              <a:gd name="connsiteY0" fmla="*/ 0 h 852053"/>
              <a:gd name="connsiteX1" fmla="*/ 1063107 w 1063107"/>
              <a:gd name="connsiteY1" fmla="*/ 0 h 852053"/>
              <a:gd name="connsiteX2" fmla="*/ 1063107 w 1063107"/>
              <a:gd name="connsiteY2" fmla="*/ 852053 h 852053"/>
              <a:gd name="connsiteX3" fmla="*/ 0 w 1063107"/>
              <a:gd name="connsiteY3" fmla="*/ 852053 h 852053"/>
              <a:gd name="connsiteX4" fmla="*/ 0 w 1063107"/>
              <a:gd name="connsiteY4" fmla="*/ 0 h 85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107" h="852053">
                <a:moveTo>
                  <a:pt x="0" y="0"/>
                </a:moveTo>
                <a:lnTo>
                  <a:pt x="1063107" y="0"/>
                </a:lnTo>
                <a:lnTo>
                  <a:pt x="1063107" y="852053"/>
                </a:lnTo>
                <a:lnTo>
                  <a:pt x="0" y="85205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Discovery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8CFCEF-8C0E-F081-9219-99C451AFD3DC}"/>
              </a:ext>
            </a:extLst>
          </p:cNvPr>
          <p:cNvSpPr txBox="1"/>
          <p:nvPr/>
        </p:nvSpPr>
        <p:spPr>
          <a:xfrm>
            <a:off x="5400045" y="4762474"/>
            <a:ext cx="963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B098AB-DBC5-CF79-1EB6-1AF57172FF16}"/>
              </a:ext>
            </a:extLst>
          </p:cNvPr>
          <p:cNvSpPr txBox="1"/>
          <p:nvPr/>
        </p:nvSpPr>
        <p:spPr>
          <a:xfrm>
            <a:off x="1973327" y="4438483"/>
            <a:ext cx="17144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Budget set 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(check if IACUC,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IRB, etc. are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place)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42843E-B3F0-8D27-2408-7B6E34A193F2}"/>
              </a:ext>
            </a:extLst>
          </p:cNvPr>
          <p:cNvSpPr txBox="1"/>
          <p:nvPr/>
        </p:nvSpPr>
        <p:spPr>
          <a:xfrm>
            <a:off x="3401053" y="2882494"/>
            <a:ext cx="12348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Conduct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Sponsored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09474CDC-D831-6890-17CE-E3D3CB6E771A}"/>
              </a:ext>
            </a:extLst>
          </p:cNvPr>
          <p:cNvSpPr/>
          <p:nvPr/>
        </p:nvSpPr>
        <p:spPr>
          <a:xfrm rot="546528">
            <a:off x="8007259" y="3686197"/>
            <a:ext cx="759759" cy="846904"/>
          </a:xfrm>
          <a:prstGeom prst="arc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F55CDE53-CF2A-3D06-56E4-B5F35586454E}"/>
              </a:ext>
            </a:extLst>
          </p:cNvPr>
          <p:cNvSpPr/>
          <p:nvPr/>
        </p:nvSpPr>
        <p:spPr>
          <a:xfrm rot="5125432">
            <a:off x="8054093" y="4695507"/>
            <a:ext cx="973466" cy="595759"/>
          </a:xfrm>
          <a:prstGeom prst="arc">
            <a:avLst>
              <a:gd name="adj1" fmla="val 16200000"/>
              <a:gd name="adj2" fmla="val 6737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5EBABA-4ED1-41C0-78D2-9FB3778C199A}"/>
              </a:ext>
            </a:extLst>
          </p:cNvPr>
          <p:cNvSpPr txBox="1"/>
          <p:nvPr/>
        </p:nvSpPr>
        <p:spPr>
          <a:xfrm>
            <a:off x="7838619" y="5393020"/>
            <a:ext cx="812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B758496A-232D-AB52-4F85-068C11902641}"/>
              </a:ext>
            </a:extLst>
          </p:cNvPr>
          <p:cNvSpPr/>
          <p:nvPr/>
        </p:nvSpPr>
        <p:spPr>
          <a:xfrm rot="6896895">
            <a:off x="7229438" y="5554624"/>
            <a:ext cx="612888" cy="598566"/>
          </a:xfrm>
          <a:prstGeom prst="arc">
            <a:avLst>
              <a:gd name="adj1" fmla="val 16200000"/>
              <a:gd name="adj2" fmla="val 6737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192F0CB1-A2C8-E804-DC18-BA1A03FEC352}"/>
              </a:ext>
            </a:extLst>
          </p:cNvPr>
          <p:cNvSpPr/>
          <p:nvPr/>
        </p:nvSpPr>
        <p:spPr>
          <a:xfrm rot="12776616">
            <a:off x="5813359" y="5302820"/>
            <a:ext cx="1146087" cy="473254"/>
          </a:xfrm>
          <a:prstGeom prst="arc">
            <a:avLst>
              <a:gd name="adj1" fmla="val 16200000"/>
              <a:gd name="adj2" fmla="val 6737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74675874-F6BE-DC01-7A80-08B50D093990}"/>
              </a:ext>
            </a:extLst>
          </p:cNvPr>
          <p:cNvSpPr/>
          <p:nvPr/>
        </p:nvSpPr>
        <p:spPr>
          <a:xfrm rot="15055821">
            <a:off x="5584551" y="4269647"/>
            <a:ext cx="1042270" cy="724195"/>
          </a:xfrm>
          <a:prstGeom prst="arc">
            <a:avLst>
              <a:gd name="adj1" fmla="val 16200000"/>
              <a:gd name="adj2" fmla="val 6737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C9FD557C-FB83-006F-338B-25982E0A5A64}"/>
              </a:ext>
            </a:extLst>
          </p:cNvPr>
          <p:cNvSpPr/>
          <p:nvPr/>
        </p:nvSpPr>
        <p:spPr>
          <a:xfrm rot="18504401">
            <a:off x="6050811" y="3635281"/>
            <a:ext cx="973466" cy="595759"/>
          </a:xfrm>
          <a:prstGeom prst="arc">
            <a:avLst>
              <a:gd name="adj1" fmla="val 16200000"/>
              <a:gd name="adj2" fmla="val 6737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7962579-84F8-6C25-4043-62DFD0BCA4B1}"/>
              </a:ext>
            </a:extLst>
          </p:cNvPr>
          <p:cNvCxnSpPr>
            <a:cxnSpLocks/>
          </p:cNvCxnSpPr>
          <p:nvPr/>
        </p:nvCxnSpPr>
        <p:spPr>
          <a:xfrm flipH="1">
            <a:off x="5932795" y="6089724"/>
            <a:ext cx="330171" cy="20496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65A4370-0A80-5702-06E0-F302FF2AC47C}"/>
              </a:ext>
            </a:extLst>
          </p:cNvPr>
          <p:cNvCxnSpPr>
            <a:cxnSpLocks/>
          </p:cNvCxnSpPr>
          <p:nvPr/>
        </p:nvCxnSpPr>
        <p:spPr>
          <a:xfrm flipH="1">
            <a:off x="1663741" y="5547360"/>
            <a:ext cx="435025" cy="17951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59DACE9-0B39-35A4-0592-D98B509EB6B8}"/>
              </a:ext>
            </a:extLst>
          </p:cNvPr>
          <p:cNvCxnSpPr>
            <a:cxnSpLocks/>
          </p:cNvCxnSpPr>
          <p:nvPr/>
        </p:nvCxnSpPr>
        <p:spPr>
          <a:xfrm flipV="1">
            <a:off x="2898635" y="3764692"/>
            <a:ext cx="561257" cy="68413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18F9CE-5978-F5D1-2D55-C6A46C21A9FD}"/>
              </a:ext>
            </a:extLst>
          </p:cNvPr>
          <p:cNvCxnSpPr>
            <a:cxnSpLocks/>
          </p:cNvCxnSpPr>
          <p:nvPr/>
        </p:nvCxnSpPr>
        <p:spPr>
          <a:xfrm>
            <a:off x="4704738" y="3362570"/>
            <a:ext cx="856032" cy="5058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5A74DDB3-228E-8FF3-ADBC-DA4CB783DCFA}"/>
              </a:ext>
            </a:extLst>
          </p:cNvPr>
          <p:cNvSpPr/>
          <p:nvPr/>
        </p:nvSpPr>
        <p:spPr>
          <a:xfrm>
            <a:off x="6771583" y="3173160"/>
            <a:ext cx="1680693" cy="772732"/>
          </a:xfrm>
          <a:prstGeom prst="ellipse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09C0BDA-4B1C-DB3F-7929-2CF8DE712A9F}"/>
              </a:ext>
            </a:extLst>
          </p:cNvPr>
          <p:cNvSpPr/>
          <p:nvPr/>
        </p:nvSpPr>
        <p:spPr>
          <a:xfrm>
            <a:off x="7995198" y="4269889"/>
            <a:ext cx="1680693" cy="772732"/>
          </a:xfrm>
          <a:prstGeom prst="ellipse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8E5B82A-EFD2-FFE2-39A2-33CF980D5E2F}"/>
              </a:ext>
            </a:extLst>
          </p:cNvPr>
          <p:cNvSpPr/>
          <p:nvPr/>
        </p:nvSpPr>
        <p:spPr>
          <a:xfrm>
            <a:off x="2006522" y="4347162"/>
            <a:ext cx="1680693" cy="1644204"/>
          </a:xfrm>
          <a:prstGeom prst="ellipse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631B7DB-6649-9D16-6AA1-1F5E3C7FE530}"/>
              </a:ext>
            </a:extLst>
          </p:cNvPr>
          <p:cNvSpPr/>
          <p:nvPr/>
        </p:nvSpPr>
        <p:spPr>
          <a:xfrm>
            <a:off x="3262213" y="2775940"/>
            <a:ext cx="1680693" cy="1064654"/>
          </a:xfrm>
          <a:prstGeom prst="ellipse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BD0B6DC-FD66-6E05-379F-78F0F1E5A30F}"/>
              </a:ext>
            </a:extLst>
          </p:cNvPr>
          <p:cNvSpPr/>
          <p:nvPr/>
        </p:nvSpPr>
        <p:spPr>
          <a:xfrm>
            <a:off x="5477380" y="3683900"/>
            <a:ext cx="1322230" cy="575257"/>
          </a:xfrm>
          <a:prstGeom prst="ellipse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C602595-DF06-FC30-4557-4B85E9BDCBCC}"/>
              </a:ext>
            </a:extLst>
          </p:cNvPr>
          <p:cNvSpPr/>
          <p:nvPr/>
        </p:nvSpPr>
        <p:spPr>
          <a:xfrm>
            <a:off x="5224096" y="4692745"/>
            <a:ext cx="1322230" cy="575257"/>
          </a:xfrm>
          <a:prstGeom prst="ellipse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Cartoon Scientist Having An Idea Stock Video - Download Video Clip Now -  iStock">
            <a:extLst>
              <a:ext uri="{FF2B5EF4-FFF2-40B4-BE49-F238E27FC236}">
                <a16:creationId xmlns:a16="http://schemas.microsoft.com/office/drawing/2014/main" id="{BEFB7D80-6708-B8FF-26F7-C5E4BA801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6" t="352" b="-1"/>
          <a:stretch/>
        </p:blipFill>
        <p:spPr bwMode="auto">
          <a:xfrm>
            <a:off x="5815443" y="1381061"/>
            <a:ext cx="1270952" cy="175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961636-9533-24CF-82D5-5AEB62244762}"/>
              </a:ext>
            </a:extLst>
          </p:cNvPr>
          <p:cNvSpPr txBox="1"/>
          <p:nvPr/>
        </p:nvSpPr>
        <p:spPr>
          <a:xfrm>
            <a:off x="7850387" y="1552453"/>
            <a:ext cx="17585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Summary/Abstract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Specific Aims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Project narrative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Referenced cited</a:t>
            </a:r>
          </a:p>
          <a:p>
            <a:pPr lvl="0">
              <a:defRPr/>
            </a:pPr>
            <a:r>
              <a:rPr lang="en-US" sz="1600" dirty="0" err="1">
                <a:solidFill>
                  <a:srgbClr val="0070C0"/>
                </a:solidFill>
              </a:rPr>
              <a:t>Biosketch</a:t>
            </a:r>
            <a:r>
              <a:rPr lang="en-US" sz="1600" dirty="0">
                <a:solidFill>
                  <a:srgbClr val="0070C0"/>
                </a:solidFill>
              </a:rPr>
              <a:t>(es)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2F10BE-7C93-626C-7B1A-A2AD0557C02C}"/>
              </a:ext>
            </a:extLst>
          </p:cNvPr>
          <p:cNvSpPr txBox="1"/>
          <p:nvPr/>
        </p:nvSpPr>
        <p:spPr>
          <a:xfrm>
            <a:off x="9742483" y="1969384"/>
            <a:ext cx="24495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Budget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Salary requested/effort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Budget Justification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personnel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performance site(s)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LOS, other approvals, etc.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FD5AB-7776-AA30-66D7-C5FE097A91D0}"/>
              </a:ext>
            </a:extLst>
          </p:cNvPr>
          <p:cNvSpPr txBox="1"/>
          <p:nvPr/>
        </p:nvSpPr>
        <p:spPr>
          <a:xfrm>
            <a:off x="9672498" y="4316880"/>
            <a:ext cx="1406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ORS team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82B30E-D562-0661-7EA0-3ECDBB76CB40}"/>
              </a:ext>
            </a:extLst>
          </p:cNvPr>
          <p:cNvSpPr txBox="1"/>
          <p:nvPr/>
        </p:nvSpPr>
        <p:spPr>
          <a:xfrm>
            <a:off x="4701533" y="6081040"/>
            <a:ext cx="1273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Compliance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Elements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2174BA8-F041-B4C9-66F7-E1ABB2E80418}"/>
              </a:ext>
            </a:extLst>
          </p:cNvPr>
          <p:cNvSpPr txBox="1"/>
          <p:nvPr/>
        </p:nvSpPr>
        <p:spPr>
          <a:xfrm>
            <a:off x="1828800" y="3609474"/>
            <a:ext cx="13500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AU# is setup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4FFAB2-5BA3-4242-3CD2-FB7529408C95}"/>
              </a:ext>
            </a:extLst>
          </p:cNvPr>
          <p:cNvSpPr txBox="1"/>
          <p:nvPr/>
        </p:nvSpPr>
        <p:spPr>
          <a:xfrm>
            <a:off x="6766204" y="4139456"/>
            <a:ext cx="1615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Sponsored Projects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46A7D9-8912-E42C-F938-51D5D9F878D5}"/>
              </a:ext>
            </a:extLst>
          </p:cNvPr>
          <p:cNvSpPr txBox="1"/>
          <p:nvPr/>
        </p:nvSpPr>
        <p:spPr>
          <a:xfrm>
            <a:off x="9207667" y="5111480"/>
            <a:ext cx="21657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S2S for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Grants.gov</a:t>
            </a:r>
            <a:r>
              <a:rPr lang="en-US" sz="1400" b="1" dirty="0">
                <a:solidFill>
                  <a:srgbClr val="00B050"/>
                </a:solidFill>
                <a:latin typeface="Calibri" panose="020F0502020204030204"/>
              </a:rPr>
              <a:t>-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Submissions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(NSF, HHS/NIH, DoE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B050"/>
                </a:solidFill>
                <a:latin typeface="Calibri" panose="020F0502020204030204"/>
              </a:rPr>
              <a:t>NEA, NEH, etc., etc.)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981F5D-3E16-11F1-7603-3BC98F80248E}"/>
              </a:ext>
            </a:extLst>
          </p:cNvPr>
          <p:cNvSpPr txBox="1"/>
          <p:nvPr/>
        </p:nvSpPr>
        <p:spPr>
          <a:xfrm>
            <a:off x="3213463" y="6211669"/>
            <a:ext cx="1612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 Ethics (HE)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Animal Oversight (AO)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Hazard Safety (HS)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9092FA-36BB-5063-5E21-98E39876A290}"/>
              </a:ext>
            </a:extLst>
          </p:cNvPr>
          <p:cNvSpPr txBox="1"/>
          <p:nvPr/>
        </p:nvSpPr>
        <p:spPr>
          <a:xfrm>
            <a:off x="3339863" y="3974726"/>
            <a:ext cx="1615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accent2"/>
                </a:solidFill>
              </a:rPr>
              <a:t>Sponsored Projects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97AEE8-BB56-2851-75D5-AA1D075E6FAA}"/>
              </a:ext>
            </a:extLst>
          </p:cNvPr>
          <p:cNvSpPr txBox="1"/>
          <p:nvPr/>
        </p:nvSpPr>
        <p:spPr>
          <a:xfrm>
            <a:off x="6899297" y="4787684"/>
            <a:ext cx="1385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Outside Interest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004ED6-F576-D95F-608D-A59C2196C617}"/>
              </a:ext>
            </a:extLst>
          </p:cNvPr>
          <p:cNvSpPr txBox="1"/>
          <p:nvPr/>
        </p:nvSpPr>
        <p:spPr>
          <a:xfrm>
            <a:off x="-69669" y="5667682"/>
            <a:ext cx="2386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</a:rPr>
              <a:t>Inventions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</a:rPr>
              <a:t>(Agreements &amp; Tech Transfer)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787460E-288F-485F-EEDB-E40CDB975592}"/>
              </a:ext>
            </a:extLst>
          </p:cNvPr>
          <p:cNvCxnSpPr>
            <a:cxnSpLocks/>
          </p:cNvCxnSpPr>
          <p:nvPr/>
        </p:nvCxnSpPr>
        <p:spPr>
          <a:xfrm flipH="1" flipV="1">
            <a:off x="4522894" y="5832180"/>
            <a:ext cx="328425" cy="27317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loud Callout 7">
            <a:extLst>
              <a:ext uri="{FF2B5EF4-FFF2-40B4-BE49-F238E27FC236}">
                <a16:creationId xmlns:a16="http://schemas.microsoft.com/office/drawing/2014/main" id="{CC412397-D5AA-3726-BA6E-982BAF55E565}"/>
              </a:ext>
            </a:extLst>
          </p:cNvPr>
          <p:cNvSpPr/>
          <p:nvPr/>
        </p:nvSpPr>
        <p:spPr>
          <a:xfrm>
            <a:off x="7330731" y="2978096"/>
            <a:ext cx="2166553" cy="1021492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Replaces Routing form or PTAP</a:t>
            </a:r>
          </a:p>
        </p:txBody>
      </p:sp>
      <p:sp>
        <p:nvSpPr>
          <p:cNvPr id="10" name="Cloud Callout 9">
            <a:extLst>
              <a:ext uri="{FF2B5EF4-FFF2-40B4-BE49-F238E27FC236}">
                <a16:creationId xmlns:a16="http://schemas.microsoft.com/office/drawing/2014/main" id="{2D12D592-ABED-4DFF-4100-E35BFEDE71F5}"/>
              </a:ext>
            </a:extLst>
          </p:cNvPr>
          <p:cNvSpPr/>
          <p:nvPr/>
        </p:nvSpPr>
        <p:spPr>
          <a:xfrm>
            <a:off x="6920724" y="3274068"/>
            <a:ext cx="2285999" cy="1379838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COI disclosure</a:t>
            </a:r>
          </a:p>
          <a:p>
            <a:pPr algn="ctr"/>
            <a:r>
              <a:rPr lang="en-US" sz="1200" dirty="0"/>
              <a:t>(previously triggered by submission of routing form; or in PTAP)</a:t>
            </a:r>
          </a:p>
        </p:txBody>
      </p:sp>
      <p:sp>
        <p:nvSpPr>
          <p:cNvPr id="34" name="Cloud Callout 33">
            <a:extLst>
              <a:ext uri="{FF2B5EF4-FFF2-40B4-BE49-F238E27FC236}">
                <a16:creationId xmlns:a16="http://schemas.microsoft.com/office/drawing/2014/main" id="{FEC4A87D-7F52-F864-CF89-9685DC1C32BF}"/>
              </a:ext>
            </a:extLst>
          </p:cNvPr>
          <p:cNvSpPr/>
          <p:nvPr/>
        </p:nvSpPr>
        <p:spPr>
          <a:xfrm>
            <a:off x="3623823" y="5039438"/>
            <a:ext cx="1684639" cy="1021492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HE: IRB</a:t>
            </a:r>
          </a:p>
          <a:p>
            <a:pPr algn="ctr"/>
            <a:r>
              <a:rPr lang="en-US" sz="1200" dirty="0"/>
              <a:t>AO: IACUC</a:t>
            </a:r>
          </a:p>
          <a:p>
            <a:pPr algn="ctr"/>
            <a:r>
              <a:rPr lang="en-US" sz="1200" dirty="0"/>
              <a:t>HS: IBC</a:t>
            </a:r>
          </a:p>
        </p:txBody>
      </p:sp>
      <p:sp>
        <p:nvSpPr>
          <p:cNvPr id="44" name="Cloud Callout 43">
            <a:extLst>
              <a:ext uri="{FF2B5EF4-FFF2-40B4-BE49-F238E27FC236}">
                <a16:creationId xmlns:a16="http://schemas.microsoft.com/office/drawing/2014/main" id="{1C96E451-342F-369F-61DC-1E3EA7B007F6}"/>
              </a:ext>
            </a:extLst>
          </p:cNvPr>
          <p:cNvSpPr/>
          <p:nvPr/>
        </p:nvSpPr>
        <p:spPr>
          <a:xfrm>
            <a:off x="263373" y="4355700"/>
            <a:ext cx="2520780" cy="1157416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Previously served by the “legal tab” in the Research Channel) or in Section C.2. of PTAP) 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63B3428-CDC8-8B69-8524-1D528003D5A5}"/>
              </a:ext>
            </a:extLst>
          </p:cNvPr>
          <p:cNvCxnSpPr>
            <a:cxnSpLocks/>
          </p:cNvCxnSpPr>
          <p:nvPr/>
        </p:nvCxnSpPr>
        <p:spPr>
          <a:xfrm flipH="1" flipV="1">
            <a:off x="3610107" y="5112915"/>
            <a:ext cx="232469" cy="23366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386FD60-7B97-EAD1-3008-08129FCB2FB2}"/>
              </a:ext>
            </a:extLst>
          </p:cNvPr>
          <p:cNvSpPr txBox="1"/>
          <p:nvPr/>
        </p:nvSpPr>
        <p:spPr>
          <a:xfrm>
            <a:off x="121920" y="1314994"/>
            <a:ext cx="370236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Green font: </a:t>
            </a:r>
            <a:r>
              <a:rPr lang="en-US" sz="1400" dirty="0"/>
              <a:t>module is live and faculty are using</a:t>
            </a: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Orange font: </a:t>
            </a:r>
            <a:r>
              <a:rPr lang="en-US" sz="1400" dirty="0"/>
              <a:t>module is going live in June/July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Red font: </a:t>
            </a:r>
            <a:r>
              <a:rPr lang="en-US" sz="1400" dirty="0"/>
              <a:t>module will go live in mid/late Fall</a:t>
            </a:r>
          </a:p>
          <a:p>
            <a:endParaRPr lang="en-US" sz="1400" dirty="0"/>
          </a:p>
          <a:p>
            <a:r>
              <a:rPr lang="en-US" sz="1400" i="1" dirty="0">
                <a:highlight>
                  <a:srgbClr val="FFFF00"/>
                </a:highlight>
              </a:rPr>
              <a:t>*Note: </a:t>
            </a:r>
            <a:r>
              <a:rPr lang="en-US" sz="1400" dirty="0">
                <a:highlight>
                  <a:srgbClr val="FFFF00"/>
                </a:highlight>
              </a:rPr>
              <a:t>full system goes live only on </a:t>
            </a:r>
            <a:r>
              <a:rPr lang="en-US" sz="1400" b="1" dirty="0">
                <a:highlight>
                  <a:srgbClr val="FFFF00"/>
                </a:highlight>
              </a:rPr>
              <a:t>Jan 2, 2027</a:t>
            </a:r>
          </a:p>
        </p:txBody>
      </p:sp>
      <p:pic>
        <p:nvPicPr>
          <p:cNvPr id="2053" name="Audio 2052">
            <a:extLst>
              <a:ext uri="{FF2B5EF4-FFF2-40B4-BE49-F238E27FC236}">
                <a16:creationId xmlns:a16="http://schemas.microsoft.com/office/drawing/2014/main" id="{E7936F04-2F1E-0904-3D39-B2C14774362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821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818"/>
    </mc:Choice>
    <mc:Fallback xmlns="">
      <p:transition spd="slow" advTm="327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3"/>
                </p:tgtEl>
              </p:cMediaNode>
            </p:audio>
          </p:childTnLst>
        </p:cTn>
      </p:par>
    </p:tnLst>
    <p:bldLst>
      <p:bldP spid="12" grpId="0"/>
      <p:bldP spid="14" grpId="0"/>
      <p:bldP spid="37" grpId="0"/>
      <p:bldP spid="38" grpId="0"/>
      <p:bldP spid="39" grpId="0"/>
      <p:bldP spid="40" grpId="0"/>
      <p:bldP spid="41" grpId="0"/>
      <p:bldP spid="5" grpId="0"/>
      <p:bldP spid="6" grpId="0"/>
      <p:bldP spid="8" grpId="0" animBg="1"/>
      <p:bldP spid="8" grpId="1" animBg="1"/>
      <p:bldP spid="10" grpId="0" animBg="1"/>
      <p:bldP spid="10" grpId="1" animBg="1"/>
      <p:bldP spid="34" grpId="0" animBg="1"/>
      <p:bldP spid="34" grpId="1" animBg="1"/>
      <p:bldP spid="44" grpId="0" animBg="1"/>
      <p:bldP spid="44" grpId="1" animBg="1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086C-A33C-35EA-0CB0-11B4CE013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trainings: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1B674-9AF1-543D-FB49-879B262D8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1: ORS and IT (near complete)</a:t>
            </a:r>
          </a:p>
          <a:p>
            <a:r>
              <a:rPr lang="en-US" dirty="0"/>
              <a:t>Phase 2: all department/school admins (week of May 25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r>
              <a:rPr lang="en-US" dirty="0"/>
              <a:t>Phase 3: faculty (first week of June)</a:t>
            </a:r>
          </a:p>
          <a:p>
            <a:endParaRPr lang="en-US" dirty="0"/>
          </a:p>
          <a:p>
            <a:r>
              <a:rPr lang="en-US" dirty="0"/>
              <a:t>* all sessions will be recorded with time stamps of when certain topics are presented, so faculty can advance the video to the appropriate point where a specific topic is covered</a:t>
            </a:r>
          </a:p>
          <a:p>
            <a:pPr lvl="1"/>
            <a:r>
              <a:rPr lang="en-US" dirty="0"/>
              <a:t>e.g., Overview of the Human Ethics (HE) module -  25:42</a:t>
            </a:r>
          </a:p>
        </p:txBody>
      </p:sp>
      <p:pic>
        <p:nvPicPr>
          <p:cNvPr id="25" name="Audio 24">
            <a:extLst>
              <a:ext uri="{FF2B5EF4-FFF2-40B4-BE49-F238E27FC236}">
                <a16:creationId xmlns:a16="http://schemas.microsoft.com/office/drawing/2014/main" id="{2ABC3A10-51DA-9E29-F6F5-7200E5E156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5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982"/>
    </mc:Choice>
    <mc:Fallback xmlns="">
      <p:transition spd="slow" advTm="113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7AE5-8EEC-FD2F-1C1F-0F027EB41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for go-live and transitions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12124-D5C4-DCFC-5E49-88B9F7C8E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Animal Oversight (AO) module: Currently live and in use</a:t>
            </a:r>
          </a:p>
          <a:p>
            <a:r>
              <a:rPr lang="en-US" dirty="0">
                <a:solidFill>
                  <a:srgbClr val="00B050"/>
                </a:solidFill>
              </a:rPr>
              <a:t>Hazard Safety (HS) module: Currently live and in use</a:t>
            </a:r>
          </a:p>
          <a:p>
            <a:r>
              <a:rPr lang="en-US" dirty="0">
                <a:solidFill>
                  <a:srgbClr val="00B050"/>
                </a:solidFill>
              </a:rPr>
              <a:t>Outside Interest (OI) module: Currently live and in use</a:t>
            </a:r>
          </a:p>
          <a:p>
            <a:r>
              <a:rPr lang="en-US" dirty="0">
                <a:solidFill>
                  <a:srgbClr val="00B050"/>
                </a:solidFill>
              </a:rPr>
              <a:t>System to System (S2S) module: Currently live and in use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Sponsored Projects (SP) module: Will go live on June 8</a:t>
            </a:r>
            <a:r>
              <a:rPr lang="en-US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2026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Inventions module: Will go live June 29</a:t>
            </a:r>
            <a:r>
              <a:rPr lang="en-US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2026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Human Ethics (HE) module: Will go live on June 8</a:t>
            </a:r>
            <a:r>
              <a:rPr lang="en-US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2026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Exception: Renewals and Amendments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" name="Audio 39">
            <a:extLst>
              <a:ext uri="{FF2B5EF4-FFF2-40B4-BE49-F238E27FC236}">
                <a16:creationId xmlns:a16="http://schemas.microsoft.com/office/drawing/2014/main" id="{FE27AA29-F165-0243-E205-FA773E777A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957"/>
    </mc:Choice>
    <mc:Fallback xmlns="">
      <p:transition spd="slow" advTm="127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754E5-91E0-7F08-E1B2-FBF470735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9427" y="613317"/>
            <a:ext cx="9144000" cy="14877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For help, please email:</a:t>
            </a:r>
            <a:br>
              <a:rPr lang="en-US" sz="4000" dirty="0"/>
            </a:br>
            <a:r>
              <a:rPr lang="en-US" sz="3200" dirty="0">
                <a:hlinkClick r:id="rId4"/>
              </a:rPr>
              <a:t>ORSCayuseHelp@luc.edu</a:t>
            </a:r>
            <a:br>
              <a:rPr lang="en-US" sz="3200" dirty="0"/>
            </a:br>
            <a:r>
              <a:rPr lang="en-US" sz="3200" dirty="0"/>
              <a:t>or</a:t>
            </a:r>
            <a:br>
              <a:rPr lang="en-US" sz="3200" dirty="0"/>
            </a:br>
            <a:r>
              <a:rPr lang="en-US" sz="3200" dirty="0">
                <a:hlinkClick r:id="rId5"/>
              </a:rPr>
              <a:t>ITSCayuseHelp@luc.edu</a:t>
            </a:r>
            <a:r>
              <a:rPr lang="en-US" sz="3200" dirty="0"/>
              <a:t> </a:t>
            </a:r>
            <a:endParaRPr lang="en-US" sz="40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7FC17DE-9C59-D735-9871-22B8EBC84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383" y="2230598"/>
            <a:ext cx="10319657" cy="5196114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Please provide the following information when submitting a request for help/assistance:</a:t>
            </a:r>
          </a:p>
          <a:p>
            <a:pPr marL="457200" indent="-457200" algn="just">
              <a:buAutoNum type="arabicParenR"/>
            </a:pPr>
            <a:r>
              <a:rPr lang="en-US" dirty="0"/>
              <a:t>The best number and email address to reach you</a:t>
            </a:r>
          </a:p>
          <a:p>
            <a:pPr marL="457200" indent="-457200" algn="just">
              <a:buAutoNum type="arabicParenR"/>
            </a:pPr>
            <a:r>
              <a:rPr lang="en-US" dirty="0"/>
              <a:t>A description the topic for which you seek assistance:</a:t>
            </a:r>
          </a:p>
          <a:p>
            <a:pPr marL="457200" indent="-457200" algn="just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Enter into the </a:t>
            </a:r>
            <a:r>
              <a:rPr lang="en-US" b="1" dirty="0">
                <a:solidFill>
                  <a:srgbClr val="FF0000"/>
                </a:solidFill>
              </a:rPr>
              <a:t>Subject Line </a:t>
            </a:r>
            <a:r>
              <a:rPr lang="en-US" dirty="0">
                <a:solidFill>
                  <a:srgbClr val="FF0000"/>
                </a:solidFill>
              </a:rPr>
              <a:t>of your email</a:t>
            </a:r>
            <a:r>
              <a:rPr lang="en-US" dirty="0"/>
              <a:t>, the topic for which you seek help:</a:t>
            </a:r>
          </a:p>
          <a:p>
            <a:pPr marL="971550" lvl="1" indent="-514350" algn="just">
              <a:buFont typeface="+mj-lt"/>
              <a:buAutoNum type="romanUcPeriod"/>
            </a:pPr>
            <a:r>
              <a:rPr lang="en-US" dirty="0"/>
              <a:t>Access issues/problems logging in (e.g., not knowing your login credentials)</a:t>
            </a:r>
          </a:p>
          <a:p>
            <a:pPr marL="971550" lvl="1" indent="-514350" algn="just">
              <a:buFont typeface="+mj-lt"/>
              <a:buAutoNum type="romanUcPeriod"/>
            </a:pPr>
            <a:r>
              <a:rPr lang="en-US" dirty="0"/>
              <a:t>Process-specific questions involving:</a:t>
            </a:r>
          </a:p>
          <a:p>
            <a:pPr marL="1371600" lvl="2" indent="-457200" algn="just">
              <a:buFont typeface="+mj-lt"/>
              <a:buAutoNum type="alphaLcParenR"/>
            </a:pPr>
            <a:r>
              <a:rPr lang="en-US" dirty="0"/>
              <a:t>The Human Ethics module</a:t>
            </a:r>
          </a:p>
          <a:p>
            <a:pPr marL="1371600" lvl="2" indent="-457200" algn="just">
              <a:buFont typeface="+mj-lt"/>
              <a:buAutoNum type="alphaLcParenR"/>
            </a:pPr>
            <a:r>
              <a:rPr lang="en-US" dirty="0"/>
              <a:t>The Animal Oversight module</a:t>
            </a:r>
          </a:p>
          <a:p>
            <a:pPr marL="1371600" lvl="2" indent="-457200" algn="just">
              <a:buFont typeface="+mj-lt"/>
              <a:buAutoNum type="alphaLcParenR"/>
            </a:pPr>
            <a:r>
              <a:rPr lang="en-US" dirty="0"/>
              <a:t>The Hazard Safety module</a:t>
            </a:r>
          </a:p>
          <a:p>
            <a:pPr marL="1371600" lvl="2" indent="-457200" algn="just">
              <a:buFont typeface="+mj-lt"/>
              <a:buAutoNum type="alphaLcParenR"/>
            </a:pPr>
            <a:r>
              <a:rPr lang="en-US" dirty="0"/>
              <a:t>The Sponsored Programs module</a:t>
            </a:r>
          </a:p>
          <a:p>
            <a:pPr marL="1371600" lvl="2" indent="-457200" algn="just">
              <a:buFont typeface="+mj-lt"/>
              <a:buAutoNum type="alphaLcParenR"/>
            </a:pPr>
            <a:r>
              <a:rPr lang="en-US" dirty="0"/>
              <a:t>The Outside Interest module</a:t>
            </a:r>
          </a:p>
          <a:p>
            <a:pPr marL="1371600" lvl="2" indent="-457200" algn="just">
              <a:buFont typeface="+mj-lt"/>
              <a:buAutoNum type="alphaLcParenR"/>
            </a:pPr>
            <a:r>
              <a:rPr lang="en-US" dirty="0"/>
              <a:t>Inventions module</a:t>
            </a:r>
          </a:p>
        </p:txBody>
      </p:sp>
      <p:pic>
        <p:nvPicPr>
          <p:cNvPr id="34" name="Audio 33">
            <a:extLst>
              <a:ext uri="{FF2B5EF4-FFF2-40B4-BE49-F238E27FC236}">
                <a16:creationId xmlns:a16="http://schemas.microsoft.com/office/drawing/2014/main" id="{DDECA5B6-7BC1-9CFA-5DAA-AFBF0E6485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6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47"/>
    </mc:Choice>
    <mc:Fallback xmlns="">
      <p:transition spd="slow" advTm="82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D0EE-FA1B-A1FB-EF8F-1C224758AC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Thank you!</a:t>
            </a:r>
          </a:p>
        </p:txBody>
      </p:sp>
      <p:pic>
        <p:nvPicPr>
          <p:cNvPr id="5" name="Audio 4">
            <a:extLst>
              <a:ext uri="{FF2B5EF4-FFF2-40B4-BE49-F238E27FC236}">
                <a16:creationId xmlns:a16="http://schemas.microsoft.com/office/drawing/2014/main" id="{0508F3F3-9F83-CDDA-3C6B-FAF81711A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58"/>
    </mc:Choice>
    <mc:Fallback xmlns="">
      <p:transition spd="slow" advTm="13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5|22.5|19.2|4.7|6.3|7.9|13.3|2.1|0.7|29|14|5.8|20|5.4|12.3|2|49.7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3179</TotalTime>
  <Words>809</Words>
  <Application>Microsoft Macintosh PowerPoint</Application>
  <PresentationFormat>Widescreen</PresentationFormat>
  <Paragraphs>109</Paragraphs>
  <Slides>7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Apple Chancery</vt:lpstr>
      <vt:lpstr>Aptos</vt:lpstr>
      <vt:lpstr>Aptos Display</vt:lpstr>
      <vt:lpstr>Arial</vt:lpstr>
      <vt:lpstr>Calibri</vt:lpstr>
      <vt:lpstr>Calibri Light</vt:lpstr>
      <vt:lpstr>Office Theme</vt:lpstr>
      <vt:lpstr>1_Office Theme</vt:lpstr>
      <vt:lpstr>Overview of Cayuse and where it fits in the “grant/contract cycle”</vt:lpstr>
      <vt:lpstr>The modules and what they do</vt:lpstr>
      <vt:lpstr>The life-cycle of grants and the research they support</vt:lpstr>
      <vt:lpstr>Timeline of trainings:</vt:lpstr>
      <vt:lpstr>Timeline for go-live and transitions</vt:lpstr>
      <vt:lpstr>For help, please email: ORSCayuseHelp@luc.edu or ITSCayuseHelp@luc.edu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Singh, Meharvan</dc:creator>
  <cp:lastModifiedBy>Singh, Meharvan</cp:lastModifiedBy>
  <cp:revision>11</cp:revision>
  <dcterms:created xsi:type="dcterms:W3CDTF">2026-05-20T19:25:18Z</dcterms:created>
  <dcterms:modified xsi:type="dcterms:W3CDTF">2026-05-29T22:03:59Z</dcterms:modified>
</cp:coreProperties>
</file>